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1" r:id="rId3"/>
    <p:sldId id="284" r:id="rId4"/>
    <p:sldId id="299" r:id="rId5"/>
    <p:sldId id="286" r:id="rId6"/>
    <p:sldId id="289" r:id="rId7"/>
    <p:sldId id="282" r:id="rId8"/>
    <p:sldId id="290" r:id="rId9"/>
    <p:sldId id="291" r:id="rId10"/>
    <p:sldId id="300" r:id="rId11"/>
    <p:sldId id="293" r:id="rId12"/>
    <p:sldId id="298" r:id="rId13"/>
    <p:sldId id="292" r:id="rId14"/>
    <p:sldId id="295" r:id="rId15"/>
    <p:sldId id="294" r:id="rId16"/>
    <p:sldId id="296" r:id="rId17"/>
    <p:sldId id="29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6600"/>
    <a:srgbClr val="FF3300"/>
    <a:srgbClr val="CC99FF"/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138" autoAdjust="0"/>
  </p:normalViewPr>
  <p:slideViewPr>
    <p:cSldViewPr>
      <p:cViewPr>
        <p:scale>
          <a:sx n="100" d="100"/>
          <a:sy n="100" d="100"/>
        </p:scale>
        <p:origin x="-1134" y="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WP4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B2CF9-0177-43AD-9B15-75145732F166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2403D-EC93-4893-9338-1546B5988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142836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WP4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A272B-6376-420E-930C-610E90ED5734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5AF9F-2AAA-4150-B533-59553DAF4B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250406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9BD9541-E4B3-40C3-B241-55619C80C198}" type="datetime1">
              <a:rPr lang="en-US" smtClean="0"/>
              <a:pPr/>
              <a:t>3/16/2016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EB283B2-A4CE-4931-85ED-81BA036B4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F0DF41-C2D5-4B6A-A843-FACF49E22E78}" type="datetime1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283B2-A4CE-4931-85ED-81BA036B4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49DF13-33CB-47CF-8CFF-479E158467DF}" type="datetime1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283B2-A4CE-4931-85ED-81BA036B4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6F825A-6686-4563-91B5-ED6323AA0701}" type="datetime1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283B2-A4CE-4931-85ED-81BA036B4D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2EFA6-A001-4D0F-8647-8777987D2331}" type="datetime1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283B2-A4CE-4931-85ED-81BA036B4D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A2E51D-8882-4023-955F-82DB07F37631}" type="datetime1">
              <a:rPr lang="en-US" smtClean="0"/>
              <a:pPr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283B2-A4CE-4931-85ED-81BA036B4D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4A90B1-E9C2-4A71-9873-1DD5CD32997B}" type="datetime1">
              <a:rPr lang="en-US" smtClean="0"/>
              <a:pPr/>
              <a:t>3/16/2016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283B2-A4CE-4931-85ED-81BA036B4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22458C-0D41-4862-B48A-81DDD94B87D3}" type="datetime1">
              <a:rPr lang="en-US" smtClean="0"/>
              <a:pPr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283B2-A4CE-4931-85ED-81BA036B4D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690BD3-8882-4D61-9692-F04578EAC8E0}" type="datetime1">
              <a:rPr lang="en-US" smtClean="0"/>
              <a:pPr/>
              <a:t>3/16/2016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283B2-A4CE-4931-85ED-81BA036B4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152B34A-7ED4-452A-9984-7296186964FA}" type="datetime1">
              <a:rPr lang="en-US" smtClean="0"/>
              <a:pPr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283B2-A4CE-4931-85ED-81BA036B4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DAE762F-79D6-4624-97B3-D2E1037BED39}" type="datetime1">
              <a:rPr lang="en-US" smtClean="0"/>
              <a:pPr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EB283B2-A4CE-4931-85ED-81BA036B4D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28402D0-2967-4AA4-B7BD-2315F9C0D89F}" type="datetime1">
              <a:rPr lang="en-US" smtClean="0"/>
              <a:pPr/>
              <a:t>3/16/2016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EB283B2-A4CE-4931-85ED-81BA036B4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espss.ni.ac.rs/downloads/viewcategory/46-evaluation-of-pilot-programs-and-course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8288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b="1" cap="all" dirty="0" smtClean="0">
                <a:solidFill>
                  <a:srgbClr val="FF6600"/>
                </a:solidFill>
                <a:latin typeface="Arial Narrow" pitchFamily="34" charset="0"/>
              </a:rPr>
              <a:t>WP4 </a:t>
            </a:r>
            <a:endParaRPr lang="x-none" sz="3600" b="1" cap="all" dirty="0">
              <a:solidFill>
                <a:srgbClr val="FF6600"/>
              </a:solidFill>
              <a:latin typeface="Arial Narrow" pitchFamily="34" charset="0"/>
            </a:endParaRPr>
          </a:p>
          <a:p>
            <a:pPr algn="ctr"/>
            <a:r>
              <a:rPr lang="en-GB" sz="2800" b="1" cap="all" dirty="0" smtClean="0">
                <a:solidFill>
                  <a:schemeClr val="bg1"/>
                </a:solidFill>
                <a:latin typeface="Arial Narrow" pitchFamily="34" charset="0"/>
              </a:rPr>
              <a:t>Piloting</a:t>
            </a:r>
            <a:r>
              <a:rPr lang="en-GB" sz="2800" b="1" cap="all" dirty="0">
                <a:solidFill>
                  <a:schemeClr val="bg1"/>
                </a:solidFill>
                <a:latin typeface="Arial Narrow" pitchFamily="34" charset="0"/>
              </a:rPr>
              <a:t>, evaluation and revision of developed </a:t>
            </a:r>
            <a:r>
              <a:rPr lang="en-US" sz="2800" b="1" cap="all" dirty="0" smtClean="0">
                <a:solidFill>
                  <a:srgbClr val="0070C0"/>
                </a:solidFill>
                <a:latin typeface="Arial Narrow" pitchFamily="34" charset="0"/>
              </a:rPr>
              <a:t>Piloting, evaluation and revision of developed study </a:t>
            </a:r>
            <a:r>
              <a:rPr lang="en-US" sz="2800" b="1" cap="all" dirty="0" err="1" smtClean="0">
                <a:solidFill>
                  <a:srgbClr val="0070C0"/>
                </a:solidFill>
                <a:latin typeface="Arial Narrow" pitchFamily="34" charset="0"/>
              </a:rPr>
              <a:t>programmes</a:t>
            </a:r>
            <a:r>
              <a:rPr lang="en-US" sz="2800" b="1" cap="all" dirty="0" smtClean="0">
                <a:solidFill>
                  <a:srgbClr val="0070C0"/>
                </a:solidFill>
                <a:latin typeface="Arial Narrow" pitchFamily="34" charset="0"/>
              </a:rPr>
              <a:t> and courses</a:t>
            </a:r>
            <a:r>
              <a:rPr lang="x-none" sz="2800" b="1" cap="all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endParaRPr lang="en-US" sz="2800" b="1" cap="all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algn="ctr"/>
            <a:endParaRPr lang="en-US" sz="2800" b="1" cap="all" dirty="0" smtClean="0">
              <a:solidFill>
                <a:srgbClr val="0070C0"/>
              </a:solidFill>
              <a:latin typeface="Arial Narrow" pitchFamily="34" charset="0"/>
            </a:endParaRPr>
          </a:p>
          <a:p>
            <a:r>
              <a:rPr lang="sr-Latn-RS" sz="2800" b="1" dirty="0" smtClean="0">
                <a:solidFill>
                  <a:schemeClr val="accent4">
                    <a:lumMod val="75000"/>
                  </a:schemeClr>
                </a:solidFill>
              </a:rPr>
              <a:t>WP leader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s</a:t>
            </a:r>
            <a:r>
              <a:rPr lang="sr-Latn-RS" sz="2800" b="1" dirty="0" smtClean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</a:rPr>
              <a:t>Zorica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</a:rPr>
              <a:t>Kuburić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 (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</a:rPr>
              <a:t>UNS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), </a:t>
            </a:r>
          </a:p>
          <a:p>
            <a:pPr algn="ctr"/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      </a:t>
            </a:r>
            <a:r>
              <a:rPr lang="sr-Latn-RS" sz="2800" dirty="0" smtClean="0">
                <a:solidFill>
                  <a:schemeClr val="accent4">
                    <a:lumMod val="75000"/>
                  </a:schemeClr>
                </a:solidFill>
              </a:rPr>
              <a:t>Nebojša Majstorović (UNS)</a:t>
            </a:r>
            <a:endParaRPr lang="en-US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n-US" sz="2800" b="1" cap="all" dirty="0" smtClean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  <a:p>
            <a:pPr algn="ctr"/>
            <a:endParaRPr lang="en-US" sz="2800" b="1" cap="all" dirty="0" smtClean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  <a:p>
            <a:pPr algn="ctr"/>
            <a:r>
              <a:rPr lang="sr-Latn-RS" sz="2400" dirty="0" smtClean="0"/>
              <a:t>March 16, 2016.</a:t>
            </a:r>
            <a:endParaRPr lang="en-US" sz="2400" dirty="0"/>
          </a:p>
        </p:txBody>
      </p:sp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CS"/>
          </a:p>
        </p:txBody>
      </p:sp>
      <p:pic>
        <p:nvPicPr>
          <p:cNvPr id="993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8120063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72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3200" dirty="0" smtClean="0">
                <a:latin typeface="Arial Narrow" pitchFamily="34" charset="0"/>
              </a:rPr>
              <a:t>D4.5.2. (Evaluation procedures training</a:t>
            </a:r>
            <a:r>
              <a:rPr lang="sr-Latn-CS" sz="3200" dirty="0" smtClean="0">
                <a:latin typeface="Arial Narrow" pitchFamily="34" charset="0"/>
              </a:rPr>
              <a:t>)</a:t>
            </a:r>
            <a:endParaRPr lang="sr-Latn-CS" sz="3200" dirty="0" smtClean="0"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43200"/>
            <a:ext cx="48006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743200"/>
            <a:ext cx="426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181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2400" dirty="0" err="1" smtClean="0"/>
              <a:t>D4.5.3</a:t>
            </a:r>
            <a:r>
              <a:rPr lang="en-US" sz="2400" dirty="0" smtClean="0"/>
              <a:t>. (Evaluation procedures applied at the end of Winter Semester) :</a:t>
            </a:r>
          </a:p>
          <a:p>
            <a:r>
              <a:rPr lang="en-US" sz="2000" dirty="0" err="1" smtClean="0"/>
              <a:t>Proveriti</a:t>
            </a:r>
            <a:r>
              <a:rPr lang="en-US" sz="2000" dirty="0" smtClean="0"/>
              <a:t> </a:t>
            </a:r>
            <a:r>
              <a:rPr lang="en-US" sz="2000" dirty="0" err="1" smtClean="0"/>
              <a:t>broj</a:t>
            </a:r>
            <a:r>
              <a:rPr lang="en-US" sz="2000" dirty="0" smtClean="0"/>
              <a:t> </a:t>
            </a:r>
            <a:r>
              <a:rPr lang="en-US" sz="2000" dirty="0" err="1" smtClean="0"/>
              <a:t>upitnika</a:t>
            </a:r>
            <a:r>
              <a:rPr lang="en-US" sz="2000" dirty="0" smtClean="0"/>
              <a:t> </a:t>
            </a:r>
            <a:r>
              <a:rPr lang="en-US" sz="2000" dirty="0" err="1" smtClean="0"/>
              <a:t>zadat</a:t>
            </a:r>
            <a:r>
              <a:rPr lang="en-US" sz="2000" dirty="0" smtClean="0"/>
              <a:t> </a:t>
            </a:r>
            <a:r>
              <a:rPr lang="en-US" sz="2000" dirty="0" err="1" smtClean="0"/>
              <a:t>studentima</a:t>
            </a:r>
            <a:r>
              <a:rPr lang="en-US" sz="2000" dirty="0" smtClean="0"/>
              <a:t> </a:t>
            </a:r>
            <a:r>
              <a:rPr lang="sr-Latn-RS" sz="2000" dirty="0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koliko</a:t>
            </a:r>
            <a:r>
              <a:rPr lang="en-US" sz="2000" dirty="0" smtClean="0"/>
              <a:t> je </a:t>
            </a:r>
            <a:r>
              <a:rPr lang="en-US" sz="2000" dirty="0" err="1" smtClean="0"/>
              <a:t>bilo</a:t>
            </a:r>
            <a:r>
              <a:rPr lang="en-US" sz="2000" dirty="0" smtClean="0"/>
              <a:t> </a:t>
            </a:r>
            <a:r>
              <a:rPr lang="en-US" sz="2000" dirty="0" err="1" smtClean="0"/>
              <a:t>validno</a:t>
            </a:r>
            <a:r>
              <a:rPr lang="en-US" sz="2000" dirty="0" smtClean="0"/>
              <a:t> </a:t>
            </a:r>
            <a:r>
              <a:rPr lang="sr-Latn-RS" sz="2000" dirty="0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uneto</a:t>
            </a:r>
            <a:r>
              <a:rPr lang="en-US" sz="2000" dirty="0" smtClean="0"/>
              <a:t> u </a:t>
            </a:r>
            <a:r>
              <a:rPr lang="en-US" sz="2000" dirty="0" err="1" smtClean="0"/>
              <a:t>matricu</a:t>
            </a:r>
            <a:r>
              <a:rPr lang="en-US" sz="2000" dirty="0" smtClean="0"/>
              <a:t> (</a:t>
            </a:r>
            <a:r>
              <a:rPr lang="en-US" sz="2000" dirty="0" err="1" smtClean="0"/>
              <a:t>koordinatori</a:t>
            </a:r>
            <a:r>
              <a:rPr lang="en-US" sz="2000" dirty="0" smtClean="0"/>
              <a:t> </a:t>
            </a:r>
            <a:r>
              <a:rPr lang="en-US" sz="2000" dirty="0" err="1" smtClean="0"/>
              <a:t>po</a:t>
            </a:r>
            <a:r>
              <a:rPr lang="en-US" sz="2000" dirty="0" smtClean="0"/>
              <a:t> UN to </a:t>
            </a:r>
            <a:r>
              <a:rPr lang="en-US" sz="2000" dirty="0" err="1" smtClean="0"/>
              <a:t>znaju</a:t>
            </a:r>
            <a:r>
              <a:rPr lang="en-US" sz="2000" dirty="0" smtClean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en-US" sz="2800" cap="all" dirty="0" err="1" smtClean="0">
                <a:latin typeface="Arial Narrow" pitchFamily="34" charset="0"/>
              </a:rPr>
              <a:t>WP4</a:t>
            </a:r>
            <a:r>
              <a:rPr lang="en-US" sz="2800" cap="all" dirty="0" smtClean="0">
                <a:latin typeface="Arial Narrow" pitchFamily="34" charset="0"/>
              </a:rPr>
              <a:t> - </a:t>
            </a:r>
            <a:r>
              <a:rPr lang="en-US" sz="2800" cap="all" dirty="0" smtClean="0">
                <a:solidFill>
                  <a:prstClr val="black"/>
                </a:solidFill>
                <a:effectLst/>
                <a:latin typeface="Arial Narrow" pitchFamily="34" charset="0"/>
                <a:ea typeface="+mn-ea"/>
                <a:cs typeface="+mn-cs"/>
              </a:rPr>
              <a:t>Indicators </a:t>
            </a:r>
            <a:r>
              <a:rPr lang="en-US" sz="2800" dirty="0" smtClean="0">
                <a:solidFill>
                  <a:prstClr val="black"/>
                </a:solidFill>
                <a:effectLst/>
                <a:latin typeface="Arial Narrow" pitchFamily="34" charset="0"/>
                <a:ea typeface="+mn-ea"/>
                <a:cs typeface="+mn-cs"/>
              </a:rPr>
              <a:t>of achievement </a:t>
            </a:r>
            <a:br>
              <a:rPr lang="en-US" sz="2800" dirty="0" smtClean="0">
                <a:solidFill>
                  <a:prstClr val="black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2800" dirty="0" smtClean="0">
                <a:solidFill>
                  <a:prstClr val="black"/>
                </a:solidFill>
                <a:effectLst/>
                <a:latin typeface="Arial Narrow" pitchFamily="34" charset="0"/>
                <a:ea typeface="+mn-ea"/>
                <a:cs typeface="+mn-cs"/>
              </a:rPr>
              <a:t>and/or performance</a:t>
            </a:r>
            <a:endParaRPr lang="en-US" sz="2800" b="0" dirty="0">
              <a:solidFill>
                <a:prstClr val="black"/>
              </a:solidFill>
              <a:effectLst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3333" t="70095" b="1509"/>
          <a:stretch>
            <a:fillRect/>
          </a:stretch>
        </p:blipFill>
        <p:spPr bwMode="auto">
          <a:xfrm>
            <a:off x="304799" y="3200400"/>
            <a:ext cx="883920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181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2400" dirty="0" err="1" smtClean="0"/>
              <a:t>D4.5.3</a:t>
            </a:r>
            <a:r>
              <a:rPr lang="en-US" sz="2400" dirty="0" smtClean="0"/>
              <a:t>. (Evaluation procedures applied at the end of Winter Semester) - raw questionnaire data entered into </a:t>
            </a:r>
            <a:r>
              <a:rPr lang="en-US" sz="2400" dirty="0" err="1" smtClean="0"/>
              <a:t>SPSS</a:t>
            </a:r>
            <a:r>
              <a:rPr lang="en-US" sz="2400" dirty="0" smtClean="0"/>
              <a:t> matrices and delivered in time:</a:t>
            </a:r>
          </a:p>
          <a:p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en-US" sz="2800" cap="all" dirty="0" err="1" smtClean="0">
                <a:latin typeface="Arial Narrow" pitchFamily="34" charset="0"/>
              </a:rPr>
              <a:t>WP4</a:t>
            </a:r>
            <a:r>
              <a:rPr lang="en-US" sz="2800" cap="all" dirty="0" smtClean="0">
                <a:latin typeface="Arial Narrow" pitchFamily="34" charset="0"/>
              </a:rPr>
              <a:t> - </a:t>
            </a:r>
            <a:r>
              <a:rPr lang="en-US" sz="2800" cap="all" dirty="0" smtClean="0">
                <a:solidFill>
                  <a:prstClr val="black"/>
                </a:solidFill>
                <a:effectLst/>
                <a:latin typeface="Arial Narrow" pitchFamily="34" charset="0"/>
                <a:ea typeface="+mn-ea"/>
                <a:cs typeface="+mn-cs"/>
              </a:rPr>
              <a:t>Indicators </a:t>
            </a:r>
            <a:r>
              <a:rPr lang="en-US" sz="2800" dirty="0" smtClean="0">
                <a:solidFill>
                  <a:prstClr val="black"/>
                </a:solidFill>
                <a:effectLst/>
                <a:latin typeface="Arial Narrow" pitchFamily="34" charset="0"/>
                <a:ea typeface="+mn-ea"/>
                <a:cs typeface="+mn-cs"/>
              </a:rPr>
              <a:t>of achievement </a:t>
            </a:r>
            <a:br>
              <a:rPr lang="en-US" sz="2800" dirty="0" smtClean="0">
                <a:solidFill>
                  <a:prstClr val="black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2800" dirty="0" smtClean="0">
                <a:solidFill>
                  <a:prstClr val="black"/>
                </a:solidFill>
                <a:effectLst/>
                <a:latin typeface="Arial Narrow" pitchFamily="34" charset="0"/>
                <a:ea typeface="+mn-ea"/>
                <a:cs typeface="+mn-cs"/>
              </a:rPr>
              <a:t>and/or performance</a:t>
            </a:r>
            <a:endParaRPr lang="en-US" sz="2800" b="0" dirty="0">
              <a:solidFill>
                <a:prstClr val="black"/>
              </a:solidFill>
              <a:effectLst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1146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14600"/>
            <a:ext cx="871537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68580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2400" dirty="0" err="1" smtClean="0">
                <a:latin typeface="Arial Narrow" pitchFamily="34" charset="0"/>
              </a:rPr>
              <a:t>D4.5.3</a:t>
            </a:r>
            <a:r>
              <a:rPr lang="en-US" sz="2400" dirty="0" smtClean="0">
                <a:latin typeface="Arial Narrow" pitchFamily="34" charset="0"/>
              </a:rPr>
              <a:t>. (Number of Questionnaires returned from Universities – course evaluation):</a:t>
            </a:r>
          </a:p>
          <a:p>
            <a:pPr marL="0" indent="0">
              <a:spcBef>
                <a:spcPts val="0"/>
              </a:spcBef>
              <a:buClrTx/>
              <a:buSzTx/>
              <a:defRPr/>
            </a:pPr>
            <a:endParaRPr lang="en-US" sz="2400" dirty="0" smtClean="0"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ClrTx/>
              <a:buSzTx/>
              <a:defRPr/>
            </a:pPr>
            <a:endParaRPr lang="en-US" sz="2800" dirty="0" smtClean="0"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ClrTx/>
              <a:buSzTx/>
              <a:defRPr/>
            </a:pPr>
            <a:endParaRPr lang="en-US" sz="2800" dirty="0" smtClean="0">
              <a:latin typeface="Arial Narrow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en-US" sz="2800" cap="all" dirty="0" err="1" smtClean="0">
                <a:latin typeface="Arial Narrow" pitchFamily="34" charset="0"/>
              </a:rPr>
              <a:t>WP4</a:t>
            </a:r>
            <a:r>
              <a:rPr lang="en-US" sz="2800" cap="all" dirty="0" smtClean="0">
                <a:latin typeface="Arial Narrow" pitchFamily="34" charset="0"/>
              </a:rPr>
              <a:t> - </a:t>
            </a:r>
            <a:r>
              <a:rPr lang="en-US" sz="2800" cap="all" dirty="0" smtClean="0">
                <a:solidFill>
                  <a:prstClr val="black"/>
                </a:solidFill>
                <a:effectLst/>
                <a:latin typeface="Arial Narrow" pitchFamily="34" charset="0"/>
                <a:ea typeface="+mn-ea"/>
                <a:cs typeface="+mn-cs"/>
              </a:rPr>
              <a:t>Indicators </a:t>
            </a:r>
            <a:r>
              <a:rPr lang="en-US" sz="2800" dirty="0" smtClean="0">
                <a:solidFill>
                  <a:prstClr val="black"/>
                </a:solidFill>
                <a:effectLst/>
                <a:latin typeface="Arial Narrow" pitchFamily="34" charset="0"/>
                <a:ea typeface="+mn-ea"/>
                <a:cs typeface="+mn-cs"/>
              </a:rPr>
              <a:t>of achievement </a:t>
            </a:r>
            <a:br>
              <a:rPr lang="en-US" sz="2800" dirty="0" smtClean="0">
                <a:solidFill>
                  <a:prstClr val="black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2800" dirty="0" smtClean="0">
                <a:solidFill>
                  <a:prstClr val="black"/>
                </a:solidFill>
                <a:effectLst/>
                <a:latin typeface="Arial Narrow" pitchFamily="34" charset="0"/>
                <a:ea typeface="+mn-ea"/>
                <a:cs typeface="+mn-cs"/>
              </a:rPr>
              <a:t>and/or performance</a:t>
            </a:r>
            <a:endParaRPr lang="en-US" sz="2800" b="0" dirty="0">
              <a:solidFill>
                <a:prstClr val="black"/>
              </a:solidFill>
              <a:effectLst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" y="2057400"/>
            <a:ext cx="889043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68580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2400" dirty="0" err="1" smtClean="0">
                <a:latin typeface="Arial Narrow" pitchFamily="34" charset="0"/>
              </a:rPr>
              <a:t>D4.5.3</a:t>
            </a:r>
            <a:r>
              <a:rPr lang="en-US" sz="2400" dirty="0" smtClean="0">
                <a:latin typeface="Arial Narrow" pitchFamily="34" charset="0"/>
              </a:rPr>
              <a:t>. (Number of Questionnaires returned from Universities – program evaluation): </a:t>
            </a:r>
          </a:p>
          <a:p>
            <a:pPr marL="0" indent="0">
              <a:spcBef>
                <a:spcPts val="0"/>
              </a:spcBef>
              <a:buClrTx/>
              <a:buSzTx/>
              <a:defRPr/>
            </a:pPr>
            <a:endParaRPr lang="en-US" sz="2400" dirty="0" smtClean="0"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ClrTx/>
              <a:buSzTx/>
              <a:defRPr/>
            </a:pPr>
            <a:endParaRPr lang="en-US" sz="2800" dirty="0" smtClean="0"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ClrTx/>
              <a:buSzTx/>
              <a:defRPr/>
            </a:pPr>
            <a:endParaRPr lang="en-US" sz="2800" dirty="0" smtClean="0">
              <a:latin typeface="Arial Narrow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en-US" sz="2800" cap="all" dirty="0" err="1" smtClean="0">
                <a:latin typeface="Arial Narrow" pitchFamily="34" charset="0"/>
              </a:rPr>
              <a:t>WP4</a:t>
            </a:r>
            <a:r>
              <a:rPr lang="en-US" sz="2800" cap="all" dirty="0" smtClean="0">
                <a:latin typeface="Arial Narrow" pitchFamily="34" charset="0"/>
              </a:rPr>
              <a:t> - </a:t>
            </a:r>
            <a:r>
              <a:rPr lang="en-US" sz="2800" cap="all" dirty="0" smtClean="0">
                <a:solidFill>
                  <a:prstClr val="black"/>
                </a:solidFill>
                <a:effectLst/>
                <a:latin typeface="Arial Narrow" pitchFamily="34" charset="0"/>
                <a:ea typeface="+mn-ea"/>
                <a:cs typeface="+mn-cs"/>
              </a:rPr>
              <a:t>Indicators </a:t>
            </a:r>
            <a:r>
              <a:rPr lang="en-US" sz="2800" dirty="0" smtClean="0">
                <a:solidFill>
                  <a:prstClr val="black"/>
                </a:solidFill>
                <a:effectLst/>
                <a:latin typeface="Arial Narrow" pitchFamily="34" charset="0"/>
                <a:ea typeface="+mn-ea"/>
                <a:cs typeface="+mn-cs"/>
              </a:rPr>
              <a:t>of achievement </a:t>
            </a:r>
            <a:br>
              <a:rPr lang="en-US" sz="2800" dirty="0" smtClean="0">
                <a:solidFill>
                  <a:prstClr val="black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2800" dirty="0" smtClean="0">
                <a:solidFill>
                  <a:prstClr val="black"/>
                </a:solidFill>
                <a:effectLst/>
                <a:latin typeface="Arial Narrow" pitchFamily="34" charset="0"/>
                <a:ea typeface="+mn-ea"/>
                <a:cs typeface="+mn-cs"/>
              </a:rPr>
              <a:t>and/or performance</a:t>
            </a:r>
            <a:endParaRPr lang="en-US" sz="2800" b="0" dirty="0">
              <a:solidFill>
                <a:prstClr val="black"/>
              </a:solidFill>
              <a:effectLst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199"/>
            <a:ext cx="7650164" cy="487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1219200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2400" dirty="0" err="1" smtClean="0">
                <a:latin typeface="Arial Narrow" pitchFamily="34" charset="0"/>
              </a:rPr>
              <a:t>D4.5.3</a:t>
            </a:r>
            <a:r>
              <a:rPr lang="en-US" sz="2400" dirty="0" smtClean="0">
                <a:latin typeface="Arial Narrow" pitchFamily="34" charset="0"/>
              </a:rPr>
              <a:t>. (Interview and Focus-groups transcripts received from Universities) </a:t>
            </a:r>
          </a:p>
          <a:p>
            <a:pPr marL="0" indent="0">
              <a:spcBef>
                <a:spcPts val="0"/>
              </a:spcBef>
              <a:buClrTx/>
              <a:buSzTx/>
              <a:defRPr/>
            </a:pPr>
            <a:endParaRPr lang="en-US" sz="2100" dirty="0" smtClean="0"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ClrTx/>
              <a:buSzTx/>
              <a:defRPr/>
            </a:pPr>
            <a:r>
              <a:rPr lang="en-US" sz="2400" dirty="0" err="1" smtClean="0">
                <a:latin typeface="Arial Narrow" pitchFamily="34" charset="0"/>
              </a:rPr>
              <a:t>UBG</a:t>
            </a:r>
            <a:r>
              <a:rPr lang="en-US" sz="2400" dirty="0" smtClean="0">
                <a:latin typeface="Arial Narrow" pitchFamily="34" charset="0"/>
              </a:rPr>
              <a:t>: 4 interviews and 1 focus-group transcripts</a:t>
            </a:r>
          </a:p>
          <a:p>
            <a:pPr marL="0" indent="0">
              <a:spcBef>
                <a:spcPts val="0"/>
              </a:spcBef>
              <a:buClrTx/>
              <a:buSzTx/>
              <a:defRPr/>
            </a:pPr>
            <a:r>
              <a:rPr lang="en-US" sz="2400" dirty="0" err="1" smtClean="0">
                <a:latin typeface="Arial Narrow" pitchFamily="34" charset="0"/>
              </a:rPr>
              <a:t>UNS</a:t>
            </a:r>
            <a:r>
              <a:rPr lang="en-US" sz="2400" dirty="0" smtClean="0">
                <a:latin typeface="Arial Narrow" pitchFamily="34" charset="0"/>
              </a:rPr>
              <a:t>: interview transcripts to be delivered, 1 focus-group transcript</a:t>
            </a:r>
          </a:p>
          <a:p>
            <a:pPr marL="0" indent="0">
              <a:spcBef>
                <a:spcPts val="0"/>
              </a:spcBef>
              <a:buClrTx/>
              <a:buSzTx/>
              <a:defRPr/>
            </a:pPr>
            <a:r>
              <a:rPr lang="en-US" sz="2400" dirty="0" err="1" smtClean="0">
                <a:latin typeface="Arial Narrow" pitchFamily="34" charset="0"/>
              </a:rPr>
              <a:t>UNI</a:t>
            </a:r>
            <a:r>
              <a:rPr lang="en-US" sz="2400" dirty="0" smtClean="0">
                <a:latin typeface="Arial Narrow" pitchFamily="34" charset="0"/>
              </a:rPr>
              <a:t>:  3 interviews and 1 focus-group transcripts. </a:t>
            </a:r>
          </a:p>
          <a:p>
            <a:pPr marL="0" indent="0">
              <a:spcBef>
                <a:spcPts val="0"/>
              </a:spcBef>
              <a:buClrTx/>
              <a:buSzTx/>
              <a:defRPr/>
            </a:pPr>
            <a:endParaRPr lang="en-US" sz="2800" dirty="0" smtClean="0">
              <a:latin typeface="Arial Narrow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en-US" sz="2800" cap="all" dirty="0" err="1" smtClean="0">
                <a:latin typeface="Arial Narrow" pitchFamily="34" charset="0"/>
              </a:rPr>
              <a:t>WP4</a:t>
            </a:r>
            <a:r>
              <a:rPr lang="en-US" sz="2800" cap="all" dirty="0" smtClean="0">
                <a:latin typeface="Arial Narrow" pitchFamily="34" charset="0"/>
              </a:rPr>
              <a:t> - </a:t>
            </a:r>
            <a:r>
              <a:rPr lang="en-US" sz="2800" cap="all" dirty="0" smtClean="0">
                <a:solidFill>
                  <a:prstClr val="black"/>
                </a:solidFill>
                <a:effectLst/>
                <a:latin typeface="Arial Narrow" pitchFamily="34" charset="0"/>
                <a:ea typeface="+mn-ea"/>
                <a:cs typeface="+mn-cs"/>
              </a:rPr>
              <a:t>Indicators </a:t>
            </a:r>
            <a:r>
              <a:rPr lang="en-US" sz="2800" dirty="0" smtClean="0">
                <a:solidFill>
                  <a:prstClr val="black"/>
                </a:solidFill>
                <a:effectLst/>
                <a:latin typeface="Arial Narrow" pitchFamily="34" charset="0"/>
                <a:ea typeface="+mn-ea"/>
                <a:cs typeface="+mn-cs"/>
              </a:rPr>
              <a:t>of achievement </a:t>
            </a:r>
            <a:br>
              <a:rPr lang="en-US" sz="2800" dirty="0" smtClean="0">
                <a:solidFill>
                  <a:prstClr val="black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2800" dirty="0" smtClean="0">
                <a:solidFill>
                  <a:prstClr val="black"/>
                </a:solidFill>
                <a:effectLst/>
                <a:latin typeface="Arial Narrow" pitchFamily="34" charset="0"/>
                <a:ea typeface="+mn-ea"/>
                <a:cs typeface="+mn-cs"/>
              </a:rPr>
              <a:t>and/or performance</a:t>
            </a:r>
            <a:endParaRPr lang="en-US" sz="2800" b="0" dirty="0">
              <a:solidFill>
                <a:prstClr val="black"/>
              </a:solidFill>
              <a:effectLst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8630" y="2514601"/>
            <a:ext cx="772537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WP4</a:t>
            </a:r>
            <a:r>
              <a:rPr lang="en-US" dirty="0" smtClean="0"/>
              <a:t> – next activities</a:t>
            </a:r>
            <a:endParaRPr lang="sr-Latn-C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371600"/>
          <a:ext cx="8686800" cy="4343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6970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Activity</a:t>
                      </a:r>
                      <a:endParaRPr lang="sr-Latn-C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Date</a:t>
                      </a:r>
                      <a:endParaRPr lang="sr-Latn-C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Status</a:t>
                      </a:r>
                      <a:endParaRPr lang="sr-Latn-CS" sz="2400" dirty="0"/>
                    </a:p>
                  </a:txBody>
                  <a:tcPr anchor="ctr"/>
                </a:tc>
              </a:tr>
              <a:tr h="14077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+mj-lt"/>
                        </a:rPr>
                        <a:t>D4.5.4</a:t>
                      </a:r>
                      <a:r>
                        <a:rPr lang="en-US" dirty="0" smtClean="0">
                          <a:latin typeface="+mj-lt"/>
                        </a:rPr>
                        <a:t>. (Evaluation procedures applied at the end of Summer Semester)</a:t>
                      </a:r>
                      <a:endParaRPr lang="sr-Latn-C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sr-Latn-R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  <a:r>
                        <a:rPr kumimoji="0" lang="sr-Latn-R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.201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sr-Latn-R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- 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sr-Latn-R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  <a:r>
                        <a:rPr kumimoji="0" lang="sr-Latn-R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.2016. </a:t>
                      </a:r>
                      <a:endParaRPr lang="sr-Latn-C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Not done</a:t>
                      </a:r>
                      <a:endParaRPr lang="sr-Latn-CS" b="1" dirty="0"/>
                    </a:p>
                  </a:txBody>
                  <a:tcPr anchor="ctr"/>
                </a:tc>
              </a:tr>
              <a:tr h="12628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+mj-lt"/>
                        </a:rPr>
                        <a:t>D4.5.5</a:t>
                      </a:r>
                      <a:r>
                        <a:rPr lang="en-US" dirty="0" smtClean="0">
                          <a:latin typeface="+mj-lt"/>
                        </a:rPr>
                        <a:t>. (Evaluation data collected, analyzed and interpreted)</a:t>
                      </a:r>
                      <a:endParaRPr lang="sr-Latn-C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1</a:t>
                      </a:r>
                      <a:r>
                        <a:rPr lang="sr-Latn-CS" sz="1800" b="1" dirty="0" smtClean="0"/>
                        <a:t>.</a:t>
                      </a:r>
                      <a:r>
                        <a:rPr lang="en-US" sz="1800" b="1" dirty="0" smtClean="0"/>
                        <a:t>06</a:t>
                      </a:r>
                      <a:r>
                        <a:rPr lang="sr-Latn-CS" sz="1800" b="1" dirty="0" smtClean="0"/>
                        <a:t>.201</a:t>
                      </a:r>
                      <a:r>
                        <a:rPr lang="en-US" sz="1800" b="1" dirty="0" smtClean="0"/>
                        <a:t>6</a:t>
                      </a:r>
                      <a:r>
                        <a:rPr lang="sr-Latn-CS" sz="1800" b="1" dirty="0" smtClean="0"/>
                        <a:t>. - 3</a:t>
                      </a:r>
                      <a:r>
                        <a:rPr lang="en-US" sz="1800" b="1" dirty="0" smtClean="0"/>
                        <a:t>0</a:t>
                      </a:r>
                      <a:r>
                        <a:rPr lang="sr-Latn-CS" sz="1800" b="1" dirty="0" smtClean="0"/>
                        <a:t>.0</a:t>
                      </a:r>
                      <a:r>
                        <a:rPr lang="en-US" sz="1800" b="1" dirty="0" smtClean="0"/>
                        <a:t>6</a:t>
                      </a:r>
                      <a:r>
                        <a:rPr lang="sr-Latn-CS" sz="1800" b="1" dirty="0" smtClean="0"/>
                        <a:t>.2015.</a:t>
                      </a:r>
                      <a:endParaRPr lang="sr-Latn-C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Not done</a:t>
                      </a:r>
                      <a:endParaRPr lang="sr-Latn-CS" b="1" dirty="0" smtClean="0"/>
                    </a:p>
                    <a:p>
                      <a:pPr algn="ctr"/>
                      <a:endParaRPr lang="sr-Latn-CS" b="1" dirty="0"/>
                    </a:p>
                  </a:txBody>
                  <a:tcPr anchor="ctr"/>
                </a:tc>
              </a:tr>
              <a:tr h="9758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+mj-lt"/>
                        </a:rPr>
                        <a:t>D4.5.6</a:t>
                      </a:r>
                      <a:r>
                        <a:rPr lang="en-US" dirty="0" smtClean="0">
                          <a:latin typeface="+mj-lt"/>
                        </a:rPr>
                        <a:t>. (Writing the Evaluation Report with proposed revisions)</a:t>
                      </a:r>
                      <a:endParaRPr lang="sr-Latn-C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1800" b="1" dirty="0" smtClean="0"/>
                        <a:t>1.0</a:t>
                      </a:r>
                      <a:r>
                        <a:rPr lang="en-US" sz="1800" b="1" dirty="0" smtClean="0"/>
                        <a:t>7</a:t>
                      </a:r>
                      <a:r>
                        <a:rPr lang="sr-Latn-CS" sz="1800" b="1" dirty="0" smtClean="0"/>
                        <a:t>.2016.</a:t>
                      </a:r>
                      <a:r>
                        <a:rPr lang="en-US" sz="1800" b="1" dirty="0" smtClean="0"/>
                        <a:t> –</a:t>
                      </a:r>
                      <a:r>
                        <a:rPr lang="en-US" sz="1800" b="1" baseline="0" dirty="0" smtClean="0"/>
                        <a:t> 15.07.2016.</a:t>
                      </a:r>
                      <a:endParaRPr lang="sr-Latn-C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Not done</a:t>
                      </a:r>
                      <a:endParaRPr lang="sr-Latn-CS" b="1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4000" dirty="0" smtClean="0"/>
              <a:t>Thank you for your attention!</a:t>
            </a:r>
            <a:endParaRPr lang="sr-Latn-CS" sz="40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1371600"/>
          </a:xfrm>
          <a:prstGeom prst="rect">
            <a:avLst/>
          </a:prstGeom>
          <a:noFill/>
        </p:spPr>
      </p:pic>
      <p:pic>
        <p:nvPicPr>
          <p:cNvPr id="4" name="Picture 8" descr="http://www.tfzr.uns.ac.rs/Content/logoun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5105400"/>
            <a:ext cx="136366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26091"/>
          </a:xfrm>
        </p:spPr>
        <p:txBody>
          <a:bodyPr>
            <a:normAutofit/>
          </a:bodyPr>
          <a:lstStyle/>
          <a:p>
            <a:r>
              <a:rPr lang="sr-Latn-RS" sz="2800" dirty="0" smtClean="0"/>
              <a:t>To evaluate the effects of the B.A. and M.A programmes on the first generation of students in Social Work and Social Policy enrolled at Universities in Serbia</a:t>
            </a:r>
            <a:r>
              <a:rPr lang="en-US" sz="2800" dirty="0" smtClean="0"/>
              <a:t>, </a:t>
            </a:r>
            <a:r>
              <a:rPr lang="sr-Latn-RS" sz="2800" dirty="0" smtClean="0"/>
              <a:t>and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</a:t>
            </a:r>
            <a:r>
              <a:rPr lang="sr-Latn-RS" sz="2800" dirty="0" smtClean="0"/>
              <a:t>o revise the B.A. and M.A programmes on the </a:t>
            </a:r>
            <a:r>
              <a:rPr lang="en-US" sz="2800" dirty="0" smtClean="0"/>
              <a:t>ground of the evaluation data collected during the period of this WP.</a:t>
            </a:r>
            <a:endParaRPr lang="sr-Latn-C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sr-Latn-RS" sz="4400" dirty="0" smtClean="0"/>
              <a:t>Overall goal of WP</a:t>
            </a:r>
            <a:r>
              <a:rPr lang="en-US" sz="4400" dirty="0" smtClean="0"/>
              <a:t>4</a:t>
            </a:r>
            <a:r>
              <a:rPr lang="sr-Latn-RS" sz="4400" dirty="0" smtClean="0"/>
              <a:t>: 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30225" indent="-420688">
              <a:buNone/>
            </a:pPr>
            <a:r>
              <a:rPr lang="en-US" dirty="0" smtClean="0"/>
              <a:t>1. T</a:t>
            </a:r>
            <a:r>
              <a:rPr lang="sr-Latn-RS" dirty="0" smtClean="0"/>
              <a:t>he number of students enrolled in B.A., M.A. and Ph.D. study programmes at three Universities in Serbia</a:t>
            </a:r>
            <a:endParaRPr lang="en-US" dirty="0" smtClean="0"/>
          </a:p>
          <a:p>
            <a:pPr marL="624078" indent="-514350">
              <a:buAutoNum type="arabicPeriod"/>
            </a:pPr>
            <a:endParaRPr lang="sr-Latn-CS" dirty="0" smtClean="0"/>
          </a:p>
          <a:p>
            <a:pPr marL="530225" indent="-420688">
              <a:buNone/>
            </a:pPr>
            <a:r>
              <a:rPr lang="sr-Latn-RS" dirty="0" smtClean="0"/>
              <a:t>2. </a:t>
            </a:r>
            <a:r>
              <a:rPr lang="en-US" dirty="0" smtClean="0"/>
              <a:t>T</a:t>
            </a:r>
            <a:r>
              <a:rPr lang="sr-Latn-RS" dirty="0" smtClean="0"/>
              <a:t>he Evaluation Questionnaires and Interview </a:t>
            </a:r>
            <a:r>
              <a:rPr lang="en-US" dirty="0" smtClean="0"/>
              <a:t> </a:t>
            </a:r>
            <a:r>
              <a:rPr lang="sr-Latn-RS" dirty="0" smtClean="0"/>
              <a:t>protocols developed and distributed</a:t>
            </a:r>
            <a:endParaRPr lang="en-US" dirty="0" smtClean="0"/>
          </a:p>
          <a:p>
            <a:pPr>
              <a:buNone/>
            </a:pPr>
            <a:endParaRPr lang="sr-Latn-CS" dirty="0" smtClean="0"/>
          </a:p>
          <a:p>
            <a:pPr marL="530225" indent="-420688">
              <a:buNone/>
            </a:pPr>
            <a:r>
              <a:rPr lang="sr-Latn-RS" dirty="0" smtClean="0"/>
              <a:t>3. </a:t>
            </a:r>
            <a:r>
              <a:rPr lang="en-US" dirty="0" smtClean="0"/>
              <a:t>T</a:t>
            </a:r>
            <a:r>
              <a:rPr lang="sr-Latn-RS" dirty="0" smtClean="0"/>
              <a:t>he evalaution data collected, analyzed and reported</a:t>
            </a:r>
            <a:endParaRPr lang="en-US" dirty="0" smtClean="0"/>
          </a:p>
          <a:p>
            <a:pPr>
              <a:buNone/>
            </a:pPr>
            <a:endParaRPr lang="sr-Latn-CS" dirty="0" smtClean="0"/>
          </a:p>
          <a:p>
            <a:pPr marL="530225" indent="-420688">
              <a:buNone/>
            </a:pPr>
            <a:r>
              <a:rPr lang="sr-Latn-RS" dirty="0" smtClean="0"/>
              <a:t>4. </a:t>
            </a:r>
            <a:r>
              <a:rPr lang="en-US" dirty="0" smtClean="0"/>
              <a:t>T</a:t>
            </a:r>
            <a:r>
              <a:rPr lang="sr-Latn-RS" dirty="0" smtClean="0"/>
              <a:t>he Social Work and Social Policy study programmes revised and finalized</a:t>
            </a:r>
            <a:endParaRPr lang="sr-Latn-C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Deliverables of </a:t>
            </a:r>
            <a:r>
              <a:rPr lang="en-US" dirty="0" err="1" smtClean="0"/>
              <a:t>WP4</a:t>
            </a:r>
            <a:r>
              <a:rPr lang="en-US" dirty="0" smtClean="0"/>
              <a:t>: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r-Latn-RS" sz="4000" dirty="0" smtClean="0"/>
              <a:t>WP</a:t>
            </a:r>
            <a:r>
              <a:rPr lang="en-US" sz="4000" dirty="0" smtClean="0"/>
              <a:t>4</a:t>
            </a:r>
            <a:r>
              <a:rPr lang="sr-Latn-RS" sz="4000" dirty="0" smtClean="0"/>
              <a:t> detailed action plan</a:t>
            </a:r>
            <a:r>
              <a:rPr lang="sr-Latn-RS" sz="4400" dirty="0" smtClean="0"/>
              <a:t>: </a:t>
            </a:r>
            <a:endParaRPr lang="sr-Latn-C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1676400"/>
          </a:xfrm>
        </p:spPr>
        <p:txBody>
          <a:bodyPr>
            <a:noAutofit/>
          </a:bodyPr>
          <a:lstStyle/>
          <a:p>
            <a:r>
              <a:rPr lang="sr-Latn-RS" sz="2500" dirty="0" smtClean="0"/>
              <a:t>Planning of activitis within WP4 took place on </a:t>
            </a:r>
            <a:r>
              <a:rPr lang="en-US" sz="2500" dirty="0" smtClean="0"/>
              <a:t>28.- 30. May 2015</a:t>
            </a:r>
            <a:r>
              <a:rPr lang="sr-Latn-RS" sz="2500" dirty="0" smtClean="0"/>
              <a:t>., during workshop/conference at University of Belgrade, Faculty of Political Science.</a:t>
            </a:r>
          </a:p>
          <a:p>
            <a:endParaRPr lang="sr-Latn-RS" sz="2500" dirty="0" smtClean="0"/>
          </a:p>
          <a:p>
            <a:r>
              <a:rPr lang="sr-Latn-RS" sz="2500" dirty="0" smtClean="0"/>
              <a:t>All partner institutions were present.</a:t>
            </a:r>
            <a:endParaRPr lang="sr-Latn-CS" sz="2500" dirty="0" smtClean="0"/>
          </a:p>
          <a:p>
            <a:pPr>
              <a:buNone/>
            </a:pPr>
            <a:endParaRPr lang="sr-Latn-RS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029200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 smtClean="0"/>
              <a:t>Timeline of </a:t>
            </a:r>
            <a:r>
              <a:rPr lang="en-US" sz="2800" dirty="0" err="1" smtClean="0"/>
              <a:t>WP4</a:t>
            </a:r>
            <a:r>
              <a:rPr lang="en-US" sz="2800" dirty="0" smtClean="0"/>
              <a:t>: </a:t>
            </a:r>
          </a:p>
          <a:p>
            <a:pPr>
              <a:buNone/>
            </a:pPr>
            <a:r>
              <a:rPr lang="en-US" sz="2800" dirty="0" smtClean="0"/>
              <a:t>			from 30.08. 2015. to 31.08.2016.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WP4</a:t>
            </a:r>
            <a:r>
              <a:rPr lang="en-US" sz="2800" dirty="0" smtClean="0"/>
              <a:t> Action plan adopted on </a:t>
            </a:r>
            <a:r>
              <a:rPr lang="en-US" sz="2800" dirty="0" err="1" smtClean="0"/>
              <a:t>SHESPSS</a:t>
            </a:r>
            <a:r>
              <a:rPr lang="en-US" sz="2800" dirty="0" smtClean="0"/>
              <a:t> team meeting on 1.09.2015.</a:t>
            </a:r>
          </a:p>
          <a:p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 err="1" smtClean="0"/>
              <a:t>UNS</a:t>
            </a:r>
            <a:r>
              <a:rPr lang="en-US" sz="2800" dirty="0" smtClean="0"/>
              <a:t> evaluation team formed: </a:t>
            </a:r>
            <a:r>
              <a:rPr lang="en-US" sz="2800" dirty="0" err="1" smtClean="0"/>
              <a:t>Neboj</a:t>
            </a:r>
            <a:r>
              <a:rPr lang="sr-Latn-RS" sz="2800" dirty="0" smtClean="0"/>
              <a:t>š</a:t>
            </a:r>
            <a:r>
              <a:rPr lang="en-US" sz="2800" dirty="0" smtClean="0"/>
              <a:t>a </a:t>
            </a:r>
            <a:r>
              <a:rPr lang="en-US" sz="2800" dirty="0" err="1" smtClean="0"/>
              <a:t>Majstorovi</a:t>
            </a:r>
            <a:r>
              <a:rPr lang="sr-Latn-RS" sz="2800" dirty="0" smtClean="0"/>
              <a:t>ć, Marija Zotović, Marko Škorić, </a:t>
            </a:r>
            <a:r>
              <a:rPr lang="en-US" sz="2800" dirty="0" smtClean="0"/>
              <a:t>S</a:t>
            </a:r>
            <a:r>
              <a:rPr lang="sr-Latn-RS" sz="2800" dirty="0" smtClean="0"/>
              <a:t>vetlana</a:t>
            </a:r>
            <a:r>
              <a:rPr lang="en-US" sz="2800" dirty="0" smtClean="0"/>
              <a:t> </a:t>
            </a:r>
            <a:r>
              <a:rPr lang="en-US" sz="2800" dirty="0" err="1" smtClean="0"/>
              <a:t>Kostović</a:t>
            </a:r>
            <a:r>
              <a:rPr lang="sr-Latn-RS" sz="2800" dirty="0" smtClean="0"/>
              <a:t>,</a:t>
            </a:r>
            <a:r>
              <a:rPr lang="en-US" sz="2800" dirty="0" smtClean="0"/>
              <a:t> </a:t>
            </a:r>
            <a:r>
              <a:rPr lang="sr-Latn-RS" sz="2800" dirty="0" smtClean="0"/>
              <a:t>Jelena Đermanov, </a:t>
            </a:r>
            <a:r>
              <a:rPr lang="en-US" sz="2800" dirty="0" err="1" smtClean="0"/>
              <a:t>Aleksej</a:t>
            </a:r>
            <a:r>
              <a:rPr lang="en-US" sz="2800" dirty="0" smtClean="0"/>
              <a:t> </a:t>
            </a:r>
            <a:r>
              <a:rPr lang="en-US" sz="2800" dirty="0" err="1" smtClean="0"/>
              <a:t>Ki</a:t>
            </a:r>
            <a:r>
              <a:rPr lang="sr-Latn-RS" sz="2800" dirty="0" smtClean="0"/>
              <a:t>šjuhas, and </a:t>
            </a:r>
            <a:r>
              <a:rPr lang="en-US" sz="2800" dirty="0" smtClean="0"/>
              <a:t>S</a:t>
            </a:r>
            <a:r>
              <a:rPr lang="sr-Latn-RS" sz="2800" dirty="0" smtClean="0"/>
              <a:t>tefan</a:t>
            </a:r>
            <a:r>
              <a:rPr lang="en-US" sz="2800" dirty="0" smtClean="0"/>
              <a:t> </a:t>
            </a:r>
            <a:r>
              <a:rPr lang="en-US" sz="2800" dirty="0" err="1" smtClean="0"/>
              <a:t>Ninković</a:t>
            </a:r>
            <a:r>
              <a:rPr lang="sr-Latn-RS" sz="2800" dirty="0" smtClean="0"/>
              <a:t>.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Evaluation coordinators named at each partner University: </a:t>
            </a:r>
            <a:r>
              <a:rPr lang="en-US" sz="2800" dirty="0" err="1" smtClean="0"/>
              <a:t>UBG</a:t>
            </a:r>
            <a:r>
              <a:rPr lang="en-US" sz="2800" dirty="0" smtClean="0"/>
              <a:t> (Tamara </a:t>
            </a:r>
            <a:r>
              <a:rPr lang="en-US" sz="2800" dirty="0" err="1" smtClean="0"/>
              <a:t>Dzamonja</a:t>
            </a:r>
            <a:r>
              <a:rPr lang="en-US" sz="2800" dirty="0" smtClean="0"/>
              <a:t>), </a:t>
            </a:r>
            <a:r>
              <a:rPr lang="en-US" sz="2800" dirty="0" err="1" smtClean="0"/>
              <a:t>UNI</a:t>
            </a:r>
            <a:r>
              <a:rPr lang="en-US" sz="2800" dirty="0" smtClean="0"/>
              <a:t> (</a:t>
            </a:r>
            <a:r>
              <a:rPr lang="en-US" sz="2800" dirty="0" err="1" smtClean="0"/>
              <a:t>Danijela</a:t>
            </a:r>
            <a:r>
              <a:rPr lang="en-US" sz="2800" dirty="0" smtClean="0"/>
              <a:t> </a:t>
            </a:r>
            <a:r>
              <a:rPr lang="en-US" sz="2800" dirty="0" err="1" smtClean="0"/>
              <a:t>Gavrilovi</a:t>
            </a:r>
            <a:r>
              <a:rPr lang="sr-Latn-RS" sz="2800" dirty="0" smtClean="0"/>
              <a:t>ć)</a:t>
            </a:r>
            <a:r>
              <a:rPr lang="en-US" sz="2800" dirty="0" smtClean="0"/>
              <a:t> and </a:t>
            </a:r>
            <a:r>
              <a:rPr lang="en-US" sz="2800" dirty="0" err="1" smtClean="0"/>
              <a:t>UNS</a:t>
            </a:r>
            <a:r>
              <a:rPr lang="en-US" sz="2800" dirty="0" smtClean="0"/>
              <a:t> (</a:t>
            </a:r>
            <a:r>
              <a:rPr lang="en-US" sz="2800" dirty="0" err="1" smtClean="0"/>
              <a:t>Pavle</a:t>
            </a:r>
            <a:r>
              <a:rPr lang="en-US" sz="2800" dirty="0" smtClean="0"/>
              <a:t> </a:t>
            </a:r>
            <a:r>
              <a:rPr lang="en-US" sz="2800" dirty="0" err="1" smtClean="0"/>
              <a:t>Milenkovi</a:t>
            </a:r>
            <a:r>
              <a:rPr lang="sr-Latn-RS" sz="2800" dirty="0" smtClean="0"/>
              <a:t>ć</a:t>
            </a:r>
            <a:r>
              <a:rPr lang="en-US" sz="2800" dirty="0" smtClean="0"/>
              <a:t>).  </a:t>
            </a:r>
          </a:p>
          <a:p>
            <a:endParaRPr lang="sr-Latn-RS" sz="2800" dirty="0" smtClean="0"/>
          </a:p>
          <a:p>
            <a:r>
              <a:rPr lang="sr-Latn-CS" sz="2800" dirty="0" smtClean="0"/>
              <a:t>M</a:t>
            </a:r>
            <a:r>
              <a:rPr lang="sr-Latn-RS" sz="2800" dirty="0" smtClean="0"/>
              <a:t>ain responsibilit</a:t>
            </a:r>
            <a:r>
              <a:rPr lang="en-US" sz="2800" dirty="0" err="1" smtClean="0"/>
              <a:t>ies</a:t>
            </a:r>
            <a:r>
              <a:rPr lang="en-US" sz="2800" dirty="0" smtClean="0"/>
              <a:t> of the evaluation team</a:t>
            </a:r>
            <a:r>
              <a:rPr lang="sr-Latn-RS" sz="2800" dirty="0" smtClean="0"/>
              <a:t>: </a:t>
            </a:r>
            <a:endParaRPr lang="en-US" sz="2800" dirty="0" smtClean="0"/>
          </a:p>
          <a:p>
            <a:pPr lvl="1"/>
            <a:r>
              <a:rPr lang="en-US" sz="2400" dirty="0" smtClean="0"/>
              <a:t>t</a:t>
            </a:r>
            <a:r>
              <a:rPr lang="sr-Latn-RS" sz="2400" dirty="0" smtClean="0"/>
              <a:t>o carr</a:t>
            </a:r>
            <a:r>
              <a:rPr lang="en-US" sz="2400" dirty="0" smtClean="0"/>
              <a:t>y out the </a:t>
            </a:r>
            <a:r>
              <a:rPr lang="en-US" sz="2400" dirty="0" err="1" smtClean="0"/>
              <a:t>WP4</a:t>
            </a:r>
            <a:r>
              <a:rPr lang="en-US" sz="2400" dirty="0" smtClean="0"/>
              <a:t> action plan in general,</a:t>
            </a:r>
          </a:p>
          <a:p>
            <a:pPr lvl="1"/>
            <a:r>
              <a:rPr lang="en-US" sz="2400" dirty="0" smtClean="0"/>
              <a:t>to propose and finalize data gathering tools,</a:t>
            </a:r>
          </a:p>
          <a:p>
            <a:pPr lvl="1"/>
            <a:r>
              <a:rPr lang="en-US" sz="2400" dirty="0" smtClean="0"/>
              <a:t>to train evaluators in the application of data gathering tools, </a:t>
            </a:r>
          </a:p>
          <a:p>
            <a:pPr lvl="1"/>
            <a:r>
              <a:rPr lang="en-US" sz="2400" dirty="0" smtClean="0"/>
              <a:t>to coordinate evaluation activities</a:t>
            </a:r>
            <a:r>
              <a:rPr lang="sr-Latn-RS" sz="2400" dirty="0" smtClean="0"/>
              <a:t> </a:t>
            </a:r>
            <a:r>
              <a:rPr lang="en-US" sz="2400" dirty="0" smtClean="0"/>
              <a:t>at Partner Universities,</a:t>
            </a:r>
          </a:p>
          <a:p>
            <a:pPr lvl="1"/>
            <a:r>
              <a:rPr lang="en-US" sz="2400" dirty="0" smtClean="0"/>
              <a:t>to gather and organize the data,</a:t>
            </a:r>
          </a:p>
          <a:p>
            <a:pPr lvl="1"/>
            <a:r>
              <a:rPr lang="en-US" sz="2400" dirty="0" smtClean="0"/>
              <a:t>To prepare and analyze evaluation data, and</a:t>
            </a:r>
          </a:p>
          <a:p>
            <a:pPr lvl="1"/>
            <a:r>
              <a:rPr lang="en-US" sz="2400" dirty="0" smtClean="0"/>
              <a:t>To participate in writing of the Evaluation report.  </a:t>
            </a:r>
          </a:p>
          <a:p>
            <a:endParaRPr lang="en-US" sz="2800" dirty="0" smtClean="0"/>
          </a:p>
          <a:p>
            <a:endParaRPr lang="sr-Latn-C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sr-Latn-RS" sz="4000" dirty="0" smtClean="0"/>
              <a:t>WP</a:t>
            </a:r>
            <a:r>
              <a:rPr lang="en-US" sz="4000" dirty="0" smtClean="0"/>
              <a:t>4</a:t>
            </a:r>
            <a:r>
              <a:rPr lang="sr-Latn-RS" sz="4000" dirty="0" smtClean="0"/>
              <a:t> detailed action plan </a:t>
            </a:r>
            <a:r>
              <a:rPr lang="sr-Latn-RS" sz="4400" dirty="0" smtClean="0"/>
              <a:t>: 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endParaRPr lang="sr-Latn-C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868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Timeline and status for </a:t>
            </a:r>
            <a:r>
              <a:rPr lang="sr-Latn-RS" sz="2800" dirty="0" smtClean="0"/>
              <a:t>WP</a:t>
            </a:r>
            <a:r>
              <a:rPr lang="en-US" sz="2800" dirty="0" smtClean="0"/>
              <a:t>4 activities:</a:t>
            </a:r>
            <a:r>
              <a:rPr lang="sr-Latn-RS" sz="3200" dirty="0" smtClean="0"/>
              <a:t> </a:t>
            </a:r>
            <a:endParaRPr lang="sr-Latn-C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1143000"/>
          <a:ext cx="8763000" cy="5562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0"/>
                <a:gridCol w="2921000"/>
                <a:gridCol w="2921000"/>
              </a:tblGrid>
              <a:tr h="625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Activity</a:t>
                      </a:r>
                      <a:endParaRPr lang="sr-Latn-C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Date</a:t>
                      </a:r>
                      <a:endParaRPr lang="sr-Latn-C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Status</a:t>
                      </a:r>
                      <a:endParaRPr lang="sr-Latn-CS" sz="2400" dirty="0"/>
                    </a:p>
                  </a:txBody>
                  <a:tcPr anchor="ctr"/>
                </a:tc>
              </a:tr>
              <a:tr h="1983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+mj-lt"/>
                        </a:rPr>
                        <a:t>D4.1</a:t>
                      </a:r>
                      <a:r>
                        <a:rPr lang="en-US" dirty="0" smtClean="0">
                          <a:latin typeface="+mj-lt"/>
                        </a:rPr>
                        <a:t>.; </a:t>
                      </a:r>
                      <a:r>
                        <a:rPr lang="en-US" dirty="0" err="1" smtClean="0">
                          <a:latin typeface="+mj-lt"/>
                        </a:rPr>
                        <a:t>D4.2</a:t>
                      </a:r>
                      <a:r>
                        <a:rPr lang="en-US" dirty="0" smtClean="0">
                          <a:latin typeface="+mj-lt"/>
                        </a:rPr>
                        <a:t>.;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</a:rPr>
                        <a:t>D4.3</a:t>
                      </a:r>
                      <a:r>
                        <a:rPr lang="en-US" dirty="0" smtClean="0">
                          <a:latin typeface="+mj-lt"/>
                        </a:rPr>
                        <a:t>. (Enrolling students taught in B.A. and </a:t>
                      </a:r>
                      <a:r>
                        <a:rPr lang="en-US" dirty="0" err="1" smtClean="0">
                          <a:latin typeface="+mj-lt"/>
                        </a:rPr>
                        <a:t>M.A</a:t>
                      </a:r>
                      <a:r>
                        <a:rPr lang="en-US" dirty="0" smtClean="0">
                          <a:latin typeface="+mj-lt"/>
                        </a:rPr>
                        <a:t>, </a:t>
                      </a:r>
                      <a:r>
                        <a:rPr lang="en-US" dirty="0" err="1" smtClean="0">
                          <a:latin typeface="+mj-lt"/>
                        </a:rPr>
                        <a:t>programmes</a:t>
                      </a:r>
                      <a:r>
                        <a:rPr lang="en-US" dirty="0" smtClean="0">
                          <a:latin typeface="+mj-lt"/>
                        </a:rPr>
                        <a:t> at </a:t>
                      </a:r>
                      <a:r>
                        <a:rPr lang="en-US" dirty="0" err="1" smtClean="0">
                          <a:latin typeface="+mj-lt"/>
                        </a:rPr>
                        <a:t>UNS</a:t>
                      </a:r>
                      <a:r>
                        <a:rPr lang="en-US" baseline="0" dirty="0" smtClean="0">
                          <a:latin typeface="+mj-lt"/>
                        </a:rPr>
                        <a:t> and </a:t>
                      </a:r>
                      <a:r>
                        <a:rPr lang="en-US" baseline="0" dirty="0" err="1" smtClean="0">
                          <a:latin typeface="+mj-lt"/>
                        </a:rPr>
                        <a:t>UNI</a:t>
                      </a:r>
                      <a:r>
                        <a:rPr lang="en-US" baseline="0" dirty="0" smtClean="0">
                          <a:latin typeface="+mj-lt"/>
                        </a:rPr>
                        <a:t> and revised </a:t>
                      </a:r>
                      <a:r>
                        <a:rPr lang="en-US" baseline="0" dirty="0" err="1" smtClean="0">
                          <a:latin typeface="+mj-lt"/>
                        </a:rPr>
                        <a:t>programmes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dirty="0" smtClean="0">
                          <a:latin typeface="+mj-lt"/>
                        </a:rPr>
                        <a:t>at </a:t>
                      </a:r>
                      <a:r>
                        <a:rPr lang="en-US" dirty="0" err="1" smtClean="0">
                          <a:latin typeface="+mj-lt"/>
                        </a:rPr>
                        <a:t>UBG</a:t>
                      </a:r>
                      <a:r>
                        <a:rPr lang="en-US" dirty="0" smtClean="0">
                          <a:latin typeface="+mj-lt"/>
                        </a:rPr>
                        <a:t>)</a:t>
                      </a:r>
                      <a:endParaRPr lang="sr-Latn-C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r-Latn-R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20.8.2015. - 31.8.2016. </a:t>
                      </a:r>
                      <a:endParaRPr lang="sr-Latn-C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Done</a:t>
                      </a:r>
                      <a:endParaRPr lang="sr-Latn-CS" b="1" dirty="0"/>
                    </a:p>
                  </a:txBody>
                  <a:tcPr anchor="ctr"/>
                </a:tc>
              </a:tr>
              <a:tr h="942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+mj-lt"/>
                        </a:rPr>
                        <a:t>D4.5.1</a:t>
                      </a:r>
                      <a:r>
                        <a:rPr lang="en-US" dirty="0" smtClean="0">
                          <a:latin typeface="+mj-lt"/>
                        </a:rPr>
                        <a:t>. (Developing the Evaluation procedures)</a:t>
                      </a:r>
                      <a:endParaRPr lang="sr-Latn-C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1800" b="1" dirty="0" smtClean="0"/>
                        <a:t>20.8.2015. - 31.10.2015.</a:t>
                      </a:r>
                      <a:endParaRPr lang="sr-Latn-C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Done</a:t>
                      </a:r>
                      <a:endParaRPr lang="sr-Latn-CS" b="1" dirty="0"/>
                    </a:p>
                  </a:txBody>
                  <a:tcPr anchor="ctr"/>
                </a:tc>
              </a:tr>
              <a:tr h="8763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 smtClean="0">
                          <a:latin typeface="+mj-lt"/>
                        </a:rPr>
                        <a:t>D4.5.2. (Evaluation procedures training)</a:t>
                      </a:r>
                      <a:endParaRPr lang="sr-Latn-C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1800" b="1" dirty="0" smtClean="0"/>
                        <a:t>11.01.2016.</a:t>
                      </a:r>
                      <a:endParaRPr lang="sr-Latn-C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Done</a:t>
                      </a:r>
                      <a:endParaRPr lang="sr-Latn-CS" b="1" dirty="0"/>
                    </a:p>
                  </a:txBody>
                  <a:tcPr anchor="ctr"/>
                </a:tc>
              </a:tr>
              <a:tr h="11341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+mj-lt"/>
                        </a:rPr>
                        <a:t>D4.5.3</a:t>
                      </a:r>
                      <a:r>
                        <a:rPr lang="en-US" dirty="0" smtClean="0">
                          <a:latin typeface="+mj-lt"/>
                        </a:rPr>
                        <a:t>. (Evaluation procedures applied at the end of Winter Semester)</a:t>
                      </a:r>
                      <a:endParaRPr lang="sr-Latn-C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January –</a:t>
                      </a:r>
                      <a:r>
                        <a:rPr lang="en-US" sz="1800" b="1" baseline="0" dirty="0" smtClean="0"/>
                        <a:t> February 2016.</a:t>
                      </a:r>
                      <a:endParaRPr lang="en-US" sz="1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Done</a:t>
                      </a:r>
                      <a:endParaRPr lang="sr-Latn-CS" b="1" dirty="0" smtClean="0"/>
                    </a:p>
                    <a:p>
                      <a:pPr algn="ctr"/>
                      <a:endParaRPr lang="sr-Latn-C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30701"/>
          <a:stretch>
            <a:fillRect/>
          </a:stretch>
        </p:blipFill>
        <p:spPr bwMode="auto">
          <a:xfrm>
            <a:off x="0" y="25908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9200" y="304800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 err="1" smtClean="0">
                <a:latin typeface="Arial Narrow" pitchFamily="34" charset="0"/>
              </a:rPr>
              <a:t>WP4</a:t>
            </a:r>
            <a:r>
              <a:rPr lang="en-US" sz="2800" b="1" cap="all" dirty="0" smtClean="0">
                <a:latin typeface="Arial Narrow" pitchFamily="34" charset="0"/>
              </a:rPr>
              <a:t> - Indicators </a:t>
            </a:r>
            <a:r>
              <a:rPr lang="en-US" sz="2800" b="1" dirty="0">
                <a:latin typeface="Arial Narrow" pitchFamily="34" charset="0"/>
              </a:rPr>
              <a:t>of achievement </a:t>
            </a:r>
            <a:endParaRPr lang="en-US" sz="2800" b="1" dirty="0" smtClean="0">
              <a:latin typeface="Arial Narrow" pitchFamily="34" charset="0"/>
            </a:endParaRPr>
          </a:p>
          <a:p>
            <a:pPr algn="ctr"/>
            <a:r>
              <a:rPr lang="en-US" sz="2800" b="1" dirty="0" smtClean="0">
                <a:latin typeface="Arial Narrow" pitchFamily="34" charset="0"/>
              </a:rPr>
              <a:t>and/or performance</a:t>
            </a:r>
            <a:endParaRPr lang="en-US" sz="2800" dirty="0">
              <a:latin typeface="Arial Narrow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295400"/>
            <a:ext cx="8991600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8600" y="1447800"/>
            <a:ext cx="8534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T</a:t>
            </a:r>
            <a:r>
              <a:rPr lang="sr-Latn-RS" sz="2200" dirty="0" smtClean="0"/>
              <a:t>he number of students enrolled in B.A., M.A. and Ph.D. study programmes at three Universities in Serbia</a:t>
            </a:r>
            <a:r>
              <a:rPr lang="en-US" sz="2200" dirty="0" smtClean="0"/>
              <a:t> </a:t>
            </a:r>
          </a:p>
          <a:p>
            <a:r>
              <a:rPr lang="en-US" sz="2200" dirty="0" smtClean="0"/>
              <a:t>(</a:t>
            </a:r>
            <a:r>
              <a:rPr lang="en-US" sz="2200" dirty="0" err="1" smtClean="0"/>
              <a:t>D4.1</a:t>
            </a:r>
            <a:r>
              <a:rPr lang="en-US" sz="2200" dirty="0" smtClean="0"/>
              <a:t>.; </a:t>
            </a:r>
            <a:r>
              <a:rPr lang="en-US" sz="2200" dirty="0" err="1" smtClean="0"/>
              <a:t>D4.2</a:t>
            </a:r>
            <a:r>
              <a:rPr lang="en-US" sz="2200" dirty="0" smtClean="0"/>
              <a:t>.; </a:t>
            </a:r>
            <a:r>
              <a:rPr lang="en-US" sz="2200" dirty="0" err="1" smtClean="0"/>
              <a:t>D4.3</a:t>
            </a:r>
            <a:r>
              <a:rPr lang="en-US" sz="2200" dirty="0" smtClean="0"/>
              <a:t>).</a:t>
            </a:r>
            <a:r>
              <a:rPr lang="en-US" sz="2200" b="1" dirty="0" smtClean="0"/>
              <a:t>:</a:t>
            </a:r>
            <a:endParaRPr lang="sr-Latn-C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029200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2800" dirty="0" err="1" smtClean="0">
                <a:latin typeface="Arial Narrow" pitchFamily="34" charset="0"/>
              </a:rPr>
              <a:t>D4.5.1</a:t>
            </a:r>
            <a:r>
              <a:rPr lang="en-US" sz="2800" dirty="0" smtClean="0">
                <a:latin typeface="Arial Narrow" pitchFamily="34" charset="0"/>
              </a:rPr>
              <a:t>. (Developing the Evaluation procedures)</a:t>
            </a:r>
            <a:endParaRPr lang="sr-Latn-CS" sz="2800" dirty="0" smtClean="0">
              <a:latin typeface="Arial Narrow" pitchFamily="34" charset="0"/>
            </a:endParaRPr>
          </a:p>
          <a:p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Questionnaires, interview and focus group protocols for courses and programs evaluation were discussed within the evaluation working group and sent to all partners for comments. </a:t>
            </a:r>
          </a:p>
          <a:p>
            <a:r>
              <a:rPr lang="en-US" sz="2400" dirty="0" smtClean="0">
                <a:latin typeface="Arial Narrow" pitchFamily="34" charset="0"/>
              </a:rPr>
              <a:t>Decision was made to administer the questionnaire to all students, to conduct focus group with some students and to interview  some professors. </a:t>
            </a:r>
          </a:p>
          <a:p>
            <a:r>
              <a:rPr lang="en-US" sz="2400" dirty="0" smtClean="0">
                <a:latin typeface="Arial Narrow" pitchFamily="34" charset="0"/>
              </a:rPr>
              <a:t>All data gathering tools and consent forms completed by 31. 10.2016. (translated in English by 3.11.2016).</a:t>
            </a:r>
          </a:p>
          <a:p>
            <a:r>
              <a:rPr lang="en-US" sz="2400" dirty="0" smtClean="0">
                <a:latin typeface="Arial Narrow" pitchFamily="34" charset="0"/>
              </a:rPr>
              <a:t>This material posted at: </a:t>
            </a:r>
            <a:r>
              <a:rPr lang="en-US" sz="2400" dirty="0" smtClean="0">
                <a:latin typeface="Arial Narrow" pitchFamily="34" charset="0"/>
                <a:hlinkClick r:id="rId2"/>
              </a:rPr>
              <a:t>http://</a:t>
            </a:r>
            <a:r>
              <a:rPr lang="en-US" sz="2400" dirty="0" err="1" smtClean="0">
                <a:latin typeface="Arial Narrow" pitchFamily="34" charset="0"/>
                <a:hlinkClick r:id="rId2"/>
              </a:rPr>
              <a:t>www.shespss.ni.ac.rs</a:t>
            </a:r>
            <a:r>
              <a:rPr lang="en-US" sz="2400" dirty="0" smtClean="0">
                <a:latin typeface="Arial Narrow" pitchFamily="34" charset="0"/>
                <a:hlinkClick r:id="rId2"/>
              </a:rPr>
              <a:t>/downloads/</a:t>
            </a:r>
            <a:r>
              <a:rPr lang="en-US" sz="2400" dirty="0" err="1" smtClean="0">
                <a:latin typeface="Arial Narrow" pitchFamily="34" charset="0"/>
                <a:hlinkClick r:id="rId2"/>
              </a:rPr>
              <a:t>viewcategory</a:t>
            </a:r>
            <a:r>
              <a:rPr lang="en-US" sz="2400" dirty="0" smtClean="0">
                <a:latin typeface="Arial Narrow" pitchFamily="34" charset="0"/>
                <a:hlinkClick r:id="rId2"/>
              </a:rPr>
              <a:t>/46-evaluation-of-pilot-programs-and-courses</a:t>
            </a:r>
            <a:r>
              <a:rPr lang="en-US" sz="2400" dirty="0" smtClean="0">
                <a:latin typeface="Arial Narrow" pitchFamily="34" charset="0"/>
              </a:rPr>
              <a:t> </a:t>
            </a:r>
            <a:endParaRPr lang="en-US" sz="2000" dirty="0" smtClean="0">
              <a:latin typeface="Arial Narrow" pitchFamily="34" charset="0"/>
            </a:endParaRPr>
          </a:p>
          <a:p>
            <a:r>
              <a:rPr lang="en-US" sz="2400" dirty="0" smtClean="0"/>
              <a:t>Printed materials available: protocols and Consent forms.</a:t>
            </a:r>
            <a:endParaRPr lang="sr-Latn-C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en-US" sz="2800" cap="all" dirty="0" err="1" smtClean="0">
                <a:latin typeface="Arial Narrow" pitchFamily="34" charset="0"/>
              </a:rPr>
              <a:t>WP4</a:t>
            </a:r>
            <a:r>
              <a:rPr lang="en-US" sz="2800" cap="all" dirty="0" smtClean="0">
                <a:latin typeface="Arial Narrow" pitchFamily="34" charset="0"/>
              </a:rPr>
              <a:t> - </a:t>
            </a:r>
            <a:r>
              <a:rPr lang="en-US" sz="2800" cap="all" dirty="0" smtClean="0">
                <a:solidFill>
                  <a:prstClr val="black"/>
                </a:solidFill>
                <a:effectLst/>
                <a:latin typeface="Arial Narrow" pitchFamily="34" charset="0"/>
                <a:ea typeface="+mn-ea"/>
                <a:cs typeface="+mn-cs"/>
              </a:rPr>
              <a:t>Indicators </a:t>
            </a:r>
            <a:r>
              <a:rPr lang="en-US" sz="2800" dirty="0" smtClean="0">
                <a:solidFill>
                  <a:prstClr val="black"/>
                </a:solidFill>
                <a:effectLst/>
                <a:latin typeface="Arial Narrow" pitchFamily="34" charset="0"/>
                <a:ea typeface="+mn-ea"/>
                <a:cs typeface="+mn-cs"/>
              </a:rPr>
              <a:t>of achievement </a:t>
            </a:r>
            <a:br>
              <a:rPr lang="en-US" sz="2800" dirty="0" smtClean="0">
                <a:solidFill>
                  <a:prstClr val="black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2800" dirty="0" smtClean="0">
                <a:solidFill>
                  <a:prstClr val="black"/>
                </a:solidFill>
                <a:effectLst/>
                <a:latin typeface="Arial Narrow" pitchFamily="34" charset="0"/>
                <a:ea typeface="+mn-ea"/>
                <a:cs typeface="+mn-cs"/>
              </a:rPr>
              <a:t>and/or performance</a:t>
            </a:r>
            <a:endParaRPr lang="en-US" sz="2800" b="0" dirty="0">
              <a:solidFill>
                <a:prstClr val="black"/>
              </a:solidFill>
              <a:effectLst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029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sr-Latn-CS" sz="2800" dirty="0" smtClean="0">
                <a:latin typeface="Arial Narrow" pitchFamily="34" charset="0"/>
              </a:rPr>
              <a:t>D4.5.2. (Evaluation procedures training)</a:t>
            </a:r>
          </a:p>
          <a:p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The evaluation training was held on 11.01.2016. at premises of the Faculty of Philosophy with evaluation coordinators from all three partner Universities.</a:t>
            </a:r>
          </a:p>
          <a:p>
            <a:r>
              <a:rPr lang="en-US" sz="2400" dirty="0" smtClean="0">
                <a:latin typeface="Arial Narrow" pitchFamily="34" charset="0"/>
              </a:rPr>
              <a:t>All </a:t>
            </a:r>
            <a:r>
              <a:rPr lang="en-US" sz="2400" dirty="0" smtClean="0">
                <a:latin typeface="Arial Narrow" pitchFamily="34" charset="0"/>
              </a:rPr>
              <a:t>procedures were discussed, understood, all changes accepted and communication line opened for further questions, if needed.</a:t>
            </a:r>
          </a:p>
          <a:p>
            <a:r>
              <a:rPr lang="en-US" sz="2400" dirty="0" smtClean="0">
                <a:latin typeface="Arial Narrow" pitchFamily="34" charset="0"/>
              </a:rPr>
              <a:t>Decided that evaluation coordinators define dates and dynamics of the evaluation process during January and February 2016. </a:t>
            </a:r>
          </a:p>
          <a:p>
            <a:endParaRPr lang="en-US" sz="2400" dirty="0" smtClean="0"/>
          </a:p>
          <a:p>
            <a:endParaRPr lang="sr-Latn-C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en-US" sz="2800" cap="all" dirty="0" err="1" smtClean="0">
                <a:latin typeface="Arial Narrow" pitchFamily="34" charset="0"/>
              </a:rPr>
              <a:t>WP4</a:t>
            </a:r>
            <a:r>
              <a:rPr lang="en-US" sz="2800" cap="all" dirty="0" smtClean="0">
                <a:latin typeface="Arial Narrow" pitchFamily="34" charset="0"/>
              </a:rPr>
              <a:t> - </a:t>
            </a:r>
            <a:r>
              <a:rPr lang="en-US" sz="2800" cap="all" dirty="0" smtClean="0">
                <a:solidFill>
                  <a:prstClr val="black"/>
                </a:solidFill>
                <a:effectLst/>
                <a:latin typeface="Arial Narrow" pitchFamily="34" charset="0"/>
                <a:ea typeface="+mn-ea"/>
                <a:cs typeface="+mn-cs"/>
              </a:rPr>
              <a:t>Indicators </a:t>
            </a:r>
            <a:r>
              <a:rPr lang="en-US" sz="2800" dirty="0" smtClean="0">
                <a:solidFill>
                  <a:prstClr val="black"/>
                </a:solidFill>
                <a:effectLst/>
                <a:latin typeface="Arial Narrow" pitchFamily="34" charset="0"/>
                <a:ea typeface="+mn-ea"/>
                <a:cs typeface="+mn-cs"/>
              </a:rPr>
              <a:t>of achievement </a:t>
            </a:r>
            <a:br>
              <a:rPr lang="en-US" sz="2800" dirty="0" smtClean="0">
                <a:solidFill>
                  <a:prstClr val="black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2800" dirty="0" smtClean="0">
                <a:solidFill>
                  <a:prstClr val="black"/>
                </a:solidFill>
                <a:effectLst/>
                <a:latin typeface="Arial Narrow" pitchFamily="34" charset="0"/>
                <a:ea typeface="+mn-ea"/>
                <a:cs typeface="+mn-cs"/>
              </a:rPr>
              <a:t>and/or performance</a:t>
            </a:r>
            <a:endParaRPr lang="en-US" sz="2800" b="0" dirty="0">
              <a:solidFill>
                <a:prstClr val="black"/>
              </a:solidFill>
              <a:effectLst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1319</TotalTime>
  <Words>748</Words>
  <Application>Microsoft Office PowerPoint</Application>
  <PresentationFormat>On-screen Show (4:3)</PresentationFormat>
  <Paragraphs>111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Slide 1</vt:lpstr>
      <vt:lpstr> Overall goal of WP4: </vt:lpstr>
      <vt:lpstr>Deliverables of WP4:</vt:lpstr>
      <vt:lpstr>WP4 detailed action plan: </vt:lpstr>
      <vt:lpstr>WP4 detailed action plan : </vt:lpstr>
      <vt:lpstr>Timeline and status for WP4 activities: </vt:lpstr>
      <vt:lpstr>Slide 7</vt:lpstr>
      <vt:lpstr>WP4 - Indicators of achievement  and/or performance</vt:lpstr>
      <vt:lpstr>WP4 - Indicators of achievement  and/or performance</vt:lpstr>
      <vt:lpstr>Slide 10</vt:lpstr>
      <vt:lpstr>WP4 - Indicators of achievement  and/or performance</vt:lpstr>
      <vt:lpstr>WP4 - Indicators of achievement  and/or performance</vt:lpstr>
      <vt:lpstr>WP4 - Indicators of achievement  and/or performance</vt:lpstr>
      <vt:lpstr>WP4 - Indicators of achievement  and/or performance</vt:lpstr>
      <vt:lpstr>WP4 - Indicators of achievement  and/or performance</vt:lpstr>
      <vt:lpstr>WP4 – next activities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stensi</dc:creator>
  <cp:lastModifiedBy>Korisnik</cp:lastModifiedBy>
  <cp:revision>144</cp:revision>
  <dcterms:created xsi:type="dcterms:W3CDTF">2015-05-23T19:30:13Z</dcterms:created>
  <dcterms:modified xsi:type="dcterms:W3CDTF">2016-03-16T12:15:03Z</dcterms:modified>
</cp:coreProperties>
</file>